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62" r:id="rId10"/>
    <p:sldId id="265" r:id="rId11"/>
    <p:sldId id="269" r:id="rId12"/>
    <p:sldId id="270" r:id="rId13"/>
    <p:sldId id="288" r:id="rId14"/>
    <p:sldId id="271" r:id="rId15"/>
    <p:sldId id="28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90" r:id="rId25"/>
    <p:sldId id="282" r:id="rId26"/>
    <p:sldId id="280" r:id="rId27"/>
    <p:sldId id="281" r:id="rId28"/>
    <p:sldId id="291" r:id="rId29"/>
    <p:sldId id="283" r:id="rId30"/>
    <p:sldId id="292" r:id="rId31"/>
    <p:sldId id="293" r:id="rId32"/>
    <p:sldId id="284" r:id="rId33"/>
    <p:sldId id="285" r:id="rId34"/>
    <p:sldId id="294" r:id="rId35"/>
    <p:sldId id="286" r:id="rId36"/>
    <p:sldId id="287" r:id="rId3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061E5-D3A8-4E9B-B050-D60E2163F9A9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8881D-C300-4BCF-9766-39BBEE62D5C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084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8881D-C300-4BCF-9766-39BBEE62D5C9}" type="slidenum">
              <a:rPr lang="es-ES" smtClean="0"/>
              <a:pPr/>
              <a:t>15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7B178-8B3D-4F6F-920E-A614E06C4216}" type="datetimeFigureOut">
              <a:rPr lang="es-ES" smtClean="0"/>
              <a:pPr/>
              <a:t>29/09/2019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09AB-B466-463E-9E02-19FB57DA53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1439" y="2299159"/>
            <a:ext cx="8501122" cy="2259682"/>
          </a:xfrm>
        </p:spPr>
        <p:txBody>
          <a:bodyPr>
            <a:noAutofit/>
          </a:bodyPr>
          <a:lstStyle/>
          <a:p>
            <a:r>
              <a:rPr lang="es-ES" sz="5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ANOREXIA “NERVIOSA” Y BULIMIA</a:t>
            </a:r>
            <a:endParaRPr lang="es-ES" sz="5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6357950" y="6386506"/>
            <a:ext cx="2786050" cy="471494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21/9/2019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463550"/>
            <a:ext cx="8229600" cy="59309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La urgencia es principalmente somática y en segunda instancia, psiquiátrica. </a:t>
            </a:r>
          </a:p>
          <a:p>
            <a:pPr>
              <a:lnSpc>
                <a:spcPct val="120000"/>
              </a:lnSpc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La internación compulsiva la determina fundamentalmente la urgencia somática, pero es conveniente postergarla lo más posible, porque favorece las reacciones terapéuticas negativas. </a:t>
            </a:r>
          </a:p>
          <a:p>
            <a:pPr>
              <a:lnSpc>
                <a:spcPct val="120000"/>
              </a:lnSpc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Actualmente creemos que opciones alimentarias como la “vegetariana o vegana” se prestan para enmascarar la anorexia, algo que estamos investigando. </a:t>
            </a:r>
            <a:endParaRPr lang="es-E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Comprensión psicoanalítica. </a:t>
            </a:r>
            <a:b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Breve recorrido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29222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Para Freud, la perturbación alimentaria, era el equivalente simbólico desplazado de un conflicto con la sexualidad.</a:t>
            </a:r>
          </a:p>
          <a:p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Para Klein, “la voracidad es un deseo vehemente, impetuoso e insaciable que excede lo que el sujeto necesita y lo que el objeto es capaz o está dispuesto a dar. A nivel inconsciente, la finalidad primordial de la voracidad es vaciar por completo, chupar hasta secar y devorar el pecho, en una introyección destructiva”.</a:t>
            </a:r>
            <a:endParaRPr lang="es-E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6643702" y="6500834"/>
            <a:ext cx="2500298" cy="35716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21/9/2019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15940"/>
            <a:ext cx="8229600" cy="5626121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Para Gonzalo Varela, era una expresión de la crisis adolescente y una patología en la formación de ideales.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Para C. Bagattini y F. Espinal, un  elemento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entral es el investimento del deseo materno y  la pérdida dolorosa de la unidad omnipotente con la madre.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Para P. Jeammet, hay un empobrecimiento de la vida fantasmática. La relación con la madre es idealizada y profundamente ambivalente.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2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El placer estaría en la erotización de la no satisfacción: “el orgasmo del hambre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”.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Para Brutti,C y Parlani, R, habría también una erotización del rechazo al alimento.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intensa actividad física y /o intelectual, serían expresiones de erotización desplazada, Tato,G.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422272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Nuestra propuesta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Comprender a toda enfermedad como una forma de lenguaje psicológicamente comprensible.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¿Qué conflictos inconscientes subyacen en una joven para que los exprese de esa manera?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anorexia nerviosa existe desde el siglo V y la bulimia es una patología de los últimos 20 años.</a:t>
            </a: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/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Lo que en Catalina de Siena se desencadenó cuando su madre comenzó a planear su casamiento a los 12 años. 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Hoy puede desencadenarse en una joven   apremiada por la maduración  que puede resultarle difícil de asumir, un embarazo no deseado, una mala experiencia sexual, una identidad femenina conflictiva. 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2379311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Comprendamos primero los significados de los distintos elementos del síndrome para luego verlo en su conjunto.  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929089"/>
          </a:xfrm>
        </p:spPr>
        <p:txBody>
          <a:bodyPr>
            <a:normAutofit lnSpcReduction="10000"/>
          </a:bodyPr>
          <a:lstStyle/>
          <a:p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Anorexia – Del griego </a:t>
            </a:r>
            <a:r>
              <a:rPr lang="es-ES" sz="3000" i="1" dirty="0" smtClean="0">
                <a:solidFill>
                  <a:schemeClr val="tx2">
                    <a:lumMod val="75000"/>
                  </a:schemeClr>
                </a:solidFill>
              </a:rPr>
              <a:t>anorexis.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 “Sin ganas de comer”.</a:t>
            </a:r>
          </a:p>
          <a:p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Nutrición normal es el proceso que incluye un conjunto de funciones, cuya finalidad es proveer al organismo de la energía y de los nutrientes necesarios para mantener la vida, promover el crecimiento y reemplazar las pérdidas, </a:t>
            </a:r>
            <a:r>
              <a:rPr lang="es-ES" sz="3000" b="1" dirty="0" smtClean="0">
                <a:solidFill>
                  <a:schemeClr val="tx2">
                    <a:lumMod val="75000"/>
                  </a:schemeClr>
                </a:solidFill>
              </a:rPr>
              <a:t>desde la concepción hasta la muerte.</a:t>
            </a:r>
            <a:endParaRPr lang="es-ES" sz="3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866528"/>
            <a:ext cx="8229600" cy="3124944"/>
          </a:xfrm>
        </p:spPr>
        <p:txBody>
          <a:bodyPr/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nutrición está ligada a la vida , el crecimiento y por lo tanto la maduración.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Embriogénesis y pubertad son  las dos etapas en que en un menor lapso de tiempo asistimos a un mayor desarrollo corporal. 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385900"/>
            <a:ext cx="8229600" cy="4086200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alimento es el que posibilita la materialización del “Ideal”, que en la etapa fetal es la embriogénesis, “hacerse” a uno mismo con un mapa, “modelo” genético  y en la etapa adolescente “crecer y madurar”, integrando otros “modelos” para consolidar  la identidad de “ser” y definir el “cómo ser”.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Adelgazamiento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No hay relación directa entre disminución de la ingesta y adelgazamiento.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reducción de peso inicial y buscada es la disminución del tejido adiposo, responsable principal de la “forma” femenina, y primera reserva energética del organismo.  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Posteriormente se ven afectadas la reservas proteicas. 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7467"/>
            <a:ext cx="8229600" cy="1643066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solidFill>
                  <a:schemeClr val="tx2">
                    <a:lumMod val="75000"/>
                  </a:schemeClr>
                </a:solidFill>
              </a:rPr>
              <a:t>CONSIDERACIONES GENERALES DIAGNÓSTICAS Y TERAPÉUTICAS</a:t>
            </a:r>
            <a:endParaRPr lang="es-E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6357950" y="6386506"/>
            <a:ext cx="2786050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865859"/>
            <a:ext cx="8229600" cy="3126283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adelgazamiento sería el modo de evitar  materializar la forma femenina.</a:t>
            </a:r>
          </a:p>
          <a:p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profundidad del conflicto puede llevar a no querer “ser”, existir.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menorrea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8782"/>
            <a:ext cx="8229600" cy="3400436"/>
          </a:xfrm>
        </p:spPr>
        <p:txBody>
          <a:bodyPr>
            <a:normAutofit/>
          </a:bodyPr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Amenorrea: “ausencia de menstruación”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 menstruación define “lo femenino”.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No menstruar, sería un síntoma que expresaría el deseo inconsciente de mantenerse en la niñez o en una etapa prepuberal.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SIGNIFICADO  DEL  SINDROME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71658"/>
            <a:ext cx="8229600" cy="3114684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Una paciente que padece anorexia nerviosa está expresando la imposibilidad de  ser consciente de su sentimiento de “impotencia”, de incapacidad para consolidar su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xistencia y materializar su identidad sexual femenina y adulta.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2035175"/>
            <a:ext cx="8229600" cy="2787650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no poder “ser mujer”, puede a veces llegar a comprometer el no poder, ni siquiera, “ser”.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Devela un ataque a la vida y a la existencia misma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2">
                    <a:lumMod val="75000"/>
                  </a:schemeClr>
                </a:solidFill>
              </a:rPr>
              <a:t>Diagnóstico de </a:t>
            </a:r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Bulimia</a:t>
            </a:r>
            <a:r>
              <a:rPr lang="es-ES" b="1" u="sng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b="1" u="sng" dirty="0">
                <a:solidFill>
                  <a:schemeClr val="tx2">
                    <a:lumMod val="75000"/>
                  </a:schemeClr>
                </a:solidFill>
              </a:rPr>
            </a:b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Presenta episodios de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atracón,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o sea el consumo de una cantidad de comida superior a la normal en un corto período de tiempo.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Presenta habitualmente conductas compensatorias siendo la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más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habitual el vómito.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Los atracones se presentan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al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menos dos veces a la semana durante un período menor a 3 meses.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Su autoevaluación está regida por el peso y la silueta corporal.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Fines de la adolescencia y al inicio de la vida adulta.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4112765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820863"/>
            <a:ext cx="8229600" cy="3216275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bulimia habitualmente se presenta, sin descenso de peso, sin amenorrea y en pacientes de mas de 20 años.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conflicto compromete otros aspectos, otras materializaciones.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ingreso a la adultez.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2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Etimológicamente bulimia significa “hambre de buey”: modo voraz de comer.</a:t>
            </a:r>
          </a:p>
          <a:p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estricto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rigor diagnóstico,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la bulimia es un trastorno específicamente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alimentario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anorexia nerviosa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por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su cualidad de “síndrome”, el diagnóstico positivo implica la presencia de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otros elementos.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chemeClr val="tx2">
                    <a:lumMod val="75000"/>
                  </a:schemeClr>
                </a:solidFill>
              </a:rPr>
              <a:t>Comprensión psicoanalítica </a:t>
            </a: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s-ES" sz="3200" b="1" dirty="0">
                <a:solidFill>
                  <a:schemeClr val="tx2">
                    <a:lumMod val="75000"/>
                  </a:schemeClr>
                </a:solidFill>
              </a:rPr>
              <a:t>la bulimia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bulimia es en el modo de comer el equivalente del afecto que llamamos “voracidad”.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Voracidad “normal”, que se expresa tanto en el modo de comer, como en las conductas.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Voracidad patológica para Klein es un deseo vehemente insaciable, que excede lo que el Yo necesita y lo que el “Otro” puede dar.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833162"/>
            <a:ext cx="8229600" cy="3191676"/>
          </a:xfrm>
        </p:spPr>
        <p:txBody>
          <a:bodyPr/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Para Chiozza es la vivencia de la necesidad de aprovechar “ahora o nunca”.       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Como rasgo de carácter, “se trataría de una persona hambrienta de oportunidades y temerosa de que le sean arrebatadas”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2747927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92951"/>
            <a:ext cx="8229600" cy="5072098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U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na paciente con bulimia estaría expresando en el trastorno alimentario, una voracidad (afecto) “reprimido”. Estado afectivo que no es tolerado en la conciencia. 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 bulimia denuncia a un Yo que siente que está fracasando en la concreción de sus deseos, e inconscientemente cree que incorporando “más, ahora y todo” lo que se le presente, logrará sus objetivos.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40166"/>
            <a:ext cx="8229600" cy="4377668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Patologías estadísticamente significativas.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No toda modificación de una conducta alimentaria es patológica.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Ni desde la medicina ni desde la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psiquiatría se consignan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elementos que se tipifiquen como “causales”.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Los estudios más importantes giran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en torno a la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fisiopatología.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606550"/>
            <a:ext cx="8229600" cy="3644900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Las  realizaciones en la vida lo que llamamos “ser capaz de…”, que se corresponde con un sentimiento de “potencia”, son el producto de “tener con qué” y de “saber cómo”. 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O sea la integración de los recursos materiales  con las cualidades del Yo.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575813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2"/>
          </a:xfrm>
        </p:spPr>
        <p:txBody>
          <a:bodyPr>
            <a:normAutofit fontScale="925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En la Anorexia ante la imposibilidad de “saber cómo”, es como si el Yo lo disimulara o dijera ¿para qué quiero “con qué?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i no sé “cómo”.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En la Bulimia la creencia es que teniendo “con qué” y “teniéndolo ya” se va a saber “cómo” y se va a lograr lo que se desea.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Ambas patologías denuncian un fracaso de diferentes “materializaciones” de la vida.  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939189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14554"/>
            <a:ext cx="8229600" cy="2428892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Algunas características de la sociedad contemporánea que favorecen la expresión de estas patologías.</a:t>
            </a:r>
            <a:endParaRPr lang="es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035827"/>
            <a:ext cx="8229600" cy="4786346"/>
          </a:xfrm>
        </p:spPr>
        <p:txBody>
          <a:bodyPr>
            <a:normAutofit lnSpcReduction="10000"/>
          </a:bodyPr>
          <a:lstStyle/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importante lugar de la “imagen” en nuestra cultura.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Profundas transformaciones de roles: ¿qué es ser hombre y mujer en nuestra época?, ¿cómo definimos “lo masculino y lo femenino”.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Diversidad de opciones en las elecciones de la vida sexual y la identidad de  género: homosexualidad, bisexualidad, travestismo, transexualidad.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0000"/>
              </a:lnSpc>
            </a:pP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permanencia hogareña ha sido  progresivamente acortada, el niño debe enfrentar un desarrollo que transcurre mayoritariamente fuera de la relación con sus figuras parentales y con su hogar.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“La mayor certeza es la incertidumbre”.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El vértigo de los cambios fundamentalmente económicos y tecnológicos.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inmediatez de la tecnología en contraste con el progreso cultural y social. </a:t>
            </a:r>
          </a:p>
          <a:p>
            <a:pPr lvl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Confusión entre “realidad virtual y realidad real”. 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  <p:extLst>
      <p:ext uri="{BB962C8B-B14F-4D97-AF65-F5344CB8AC3E}">
        <p14:creationId xmlns:p14="http://schemas.microsoft.com/office/powerpoint/2010/main" val="1314552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4502"/>
            <a:ext cx="8229600" cy="576899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“El hombre contemporáneo vive en un espacio que cada vez experimenta como más chico y en un tiempo que cada vez siente como más corto”. Esta vivencia de despojo temporo-espacial, creemos que no es ajena a la avidez del hombre actual.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Los mandatos del “deber ser” de nuestra época atañen cada vez a más aspectos: deber ser físico, deber comer y no deber comer, deber comprar y como lo debemos pagar.</a:t>
            </a: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87378"/>
            <a:ext cx="8229600" cy="5483245"/>
          </a:xfrm>
        </p:spPr>
        <p:txBody>
          <a:bodyPr/>
          <a:lstStyle/>
          <a:p>
            <a:pPr algn="ctr">
              <a:buNone/>
            </a:pPr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  Podemos comprender a la luz de todo lo expuesto a la anorexia mental como la expresión de una importante dificultad para el logro de una identidad adulta, femenina y sexual y a la bulimia, como la expresión alimentaria de una personalidad voraz, amenazada por el temor al despojo de necesidades materiales y oportunidades, ambas favorecidas por las características del mundo contemporáneo.</a:t>
            </a:r>
            <a:endParaRPr lang="es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8782"/>
            <a:ext cx="8229600" cy="3400436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Desde el punto de vista del diagnóstico psiquiátrico la Anorexia “Nerviosa” es un Síndrome. </a:t>
            </a:r>
          </a:p>
          <a:p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Anorexia nerviosa”: tres A: </a:t>
            </a:r>
          </a:p>
          <a:p>
            <a:pPr marL="0" indent="0">
              <a:buNone/>
            </a:pP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Anorexia,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Adelgazamiento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y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Amenorrea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2"/>
          </a:xfrm>
        </p:spPr>
        <p:txBody>
          <a:bodyPr/>
          <a:lstStyle/>
          <a:p>
            <a:pPr marL="0" indent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Característica “sindromática” de estas    afecciones.</a:t>
            </a:r>
          </a:p>
          <a:p>
            <a:pPr marL="0" indent="0">
              <a:buNone/>
            </a:pPr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Son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trastornos fundamentalmente de la adolescencia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, especialmente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la anorexia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mental.  La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bulimia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tiene un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espectro etario más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amplio.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chemeClr val="tx2">
                    <a:lumMod val="75000"/>
                  </a:schemeClr>
                </a:solidFill>
              </a:rPr>
              <a:t>Primera </a:t>
            </a: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consulta: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07377"/>
            <a:ext cx="8229600" cy="3043246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Médico general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Nutricionista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Psicólogo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Ginecólogo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Gastroenterólogo</a:t>
            </a:r>
          </a:p>
          <a:p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2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Por tales motivos todos los profesionales tienen que  tener conocimiento de los elementos que integran el diagnostico de cada una de las patologías.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El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diagnóstico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deberá complementarse con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evaluación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riesgo: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       - Riesgo somático - nutricional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       - Psiquiátrico: depresión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severa a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   	rasgos psicóticos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785794"/>
            <a:ext cx="8229600" cy="428604"/>
          </a:xfrm>
        </p:spPr>
        <p:txBody>
          <a:bodyPr>
            <a:normAutofit fontScale="90000"/>
          </a:bodyPr>
          <a:lstStyle/>
          <a:p>
            <a:r>
              <a:rPr lang="es-ES" sz="3600" b="1" dirty="0">
                <a:solidFill>
                  <a:schemeClr val="tx2">
                    <a:lumMod val="75000"/>
                  </a:schemeClr>
                </a:solidFill>
              </a:rPr>
              <a:t>Diagnóstico de anorexia </a:t>
            </a:r>
            <a:r>
              <a:rPr lang="es-ES" sz="3600" b="1" dirty="0" smtClean="0">
                <a:solidFill>
                  <a:schemeClr val="tx2">
                    <a:lumMod val="75000"/>
                  </a:schemeClr>
                </a:solidFill>
              </a:rPr>
              <a:t>“nerviosa”</a:t>
            </a:r>
            <a:r>
              <a:rPr lang="es-ES" sz="3600" b="1" u="sng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sz="3600" b="1" u="sng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36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ES" sz="36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E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964389"/>
            <a:ext cx="8715436" cy="4929222"/>
          </a:xfrm>
        </p:spPr>
        <p:txBody>
          <a:bodyPr>
            <a:noAutofit/>
          </a:bodyPr>
          <a:lstStyle/>
          <a:p>
            <a:pPr marL="0" indent="0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Rechazo a la ingesta de alimentos.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Tiene tendencia a mantener el peso corporal por debajo del normal mínimo para su edad y talla.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Tiene un miedo intenso a aumentar de peso.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Tiene una alteración de la percepción del peso y de la silueta corporal.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Presenta una amenorrea.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Prevalencia 13 y 18 años.</a:t>
            </a: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3090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</a:rPr>
              <a:t>Lo que ha mostrado la experiencia</a:t>
            </a:r>
            <a:endParaRPr lang="es-E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La amenorrea y el adelgazamiento no son una consecuencia directa de la disminución de la ingesta.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Investigar con profundidad el síntoma de inicio de la patología.</a:t>
            </a:r>
          </a:p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No confundir la gravedad del cuadro agudo, con una estructura de personalidad igualmente grave. 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3 Subtítulo"/>
          <p:cNvSpPr txBox="1">
            <a:spLocks/>
          </p:cNvSpPr>
          <p:nvPr/>
        </p:nvSpPr>
        <p:spPr>
          <a:xfrm>
            <a:off x="7143768" y="6386506"/>
            <a:ext cx="2000232" cy="4714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s-E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21/9/2019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2424</TotalTime>
  <Words>1861</Words>
  <Application>Microsoft Office PowerPoint</Application>
  <PresentationFormat>Presentación en pantalla (4:3)</PresentationFormat>
  <Paragraphs>150</Paragraphs>
  <Slides>36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Tema de Office</vt:lpstr>
      <vt:lpstr>ANOREXIA “NERVIOSA” Y BULIMIA</vt:lpstr>
      <vt:lpstr>CONSIDERACIONES GENERALES DIAGNÓSTICAS Y TERAPÉUTICAS</vt:lpstr>
      <vt:lpstr> </vt:lpstr>
      <vt:lpstr> </vt:lpstr>
      <vt:lpstr>Presentación de PowerPoint</vt:lpstr>
      <vt:lpstr>Primera consulta:</vt:lpstr>
      <vt:lpstr>Presentación de PowerPoint</vt:lpstr>
      <vt:lpstr>Diagnóstico de anorexia “nerviosa”  </vt:lpstr>
      <vt:lpstr>Lo que ha mostrado la experiencia</vt:lpstr>
      <vt:lpstr>Presentación de PowerPoint</vt:lpstr>
      <vt:lpstr>Comprensión psicoanalítica.  Breve recorrido</vt:lpstr>
      <vt:lpstr>Presentación de PowerPoint</vt:lpstr>
      <vt:lpstr>Presentación de PowerPoint</vt:lpstr>
      <vt:lpstr>Nuestra propuesta</vt:lpstr>
      <vt:lpstr>Presentación de PowerPoint</vt:lpstr>
      <vt:lpstr>Comprendamos primero los significados de los distintos elementos del síndrome para luego verlo en su conjunto.  </vt:lpstr>
      <vt:lpstr>Presentación de PowerPoint</vt:lpstr>
      <vt:lpstr>Presentación de PowerPoint</vt:lpstr>
      <vt:lpstr>Adelgazamiento</vt:lpstr>
      <vt:lpstr>Presentación de PowerPoint</vt:lpstr>
      <vt:lpstr>Amenorrea</vt:lpstr>
      <vt:lpstr>SIGNIFICADO  DEL  SINDROME</vt:lpstr>
      <vt:lpstr>Presentación de PowerPoint</vt:lpstr>
      <vt:lpstr>Diagnóstico de Bulimia </vt:lpstr>
      <vt:lpstr>Presentación de PowerPoint</vt:lpstr>
      <vt:lpstr>Presentación de PowerPoint</vt:lpstr>
      <vt:lpstr>Comprensión psicoanalítica de la bulimia</vt:lpstr>
      <vt:lpstr>Presentación de PowerPoint</vt:lpstr>
      <vt:lpstr>Presentación de PowerPoint</vt:lpstr>
      <vt:lpstr>Presentación de PowerPoint</vt:lpstr>
      <vt:lpstr>Presentación de PowerPoint</vt:lpstr>
      <vt:lpstr>Algunas características de la sociedad contemporánea que favorecen la expresión de estas patologías.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ANOREXIA NERVIOSA Y BULIMIA</dc:title>
  <dc:creator>Usuario</dc:creator>
  <cp:lastModifiedBy>Usuario</cp:lastModifiedBy>
  <cp:revision>49</cp:revision>
  <dcterms:created xsi:type="dcterms:W3CDTF">2019-08-27T23:15:07Z</dcterms:created>
  <dcterms:modified xsi:type="dcterms:W3CDTF">2019-09-29T14:17:14Z</dcterms:modified>
</cp:coreProperties>
</file>